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4"/>
  </p:notesMasterIdLst>
  <p:handoutMasterIdLst>
    <p:handoutMasterId r:id="rId25"/>
  </p:handoutMasterIdLst>
  <p:sldIdLst>
    <p:sldId id="312" r:id="rId5"/>
    <p:sldId id="337" r:id="rId6"/>
    <p:sldId id="291" r:id="rId7"/>
    <p:sldId id="314" r:id="rId8"/>
    <p:sldId id="451" r:id="rId9"/>
    <p:sldId id="333" r:id="rId10"/>
    <p:sldId id="311" r:id="rId11"/>
    <p:sldId id="292" r:id="rId12"/>
    <p:sldId id="308" r:id="rId13"/>
    <p:sldId id="277" r:id="rId14"/>
    <p:sldId id="281" r:id="rId15"/>
    <p:sldId id="289" r:id="rId16"/>
    <p:sldId id="295" r:id="rId17"/>
    <p:sldId id="310" r:id="rId18"/>
    <p:sldId id="309" r:id="rId19"/>
    <p:sldId id="336" r:id="rId20"/>
    <p:sldId id="332" r:id="rId21"/>
    <p:sldId id="457" r:id="rId22"/>
    <p:sldId id="3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pos="744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DC"/>
    <a:srgbClr val="DAEEEA"/>
    <a:srgbClr val="C3DAF0"/>
    <a:srgbClr val="FFE4B8"/>
    <a:srgbClr val="641F45"/>
    <a:srgbClr val="BAD9E1"/>
    <a:srgbClr val="E7F1F9"/>
    <a:srgbClr val="679FD5"/>
    <a:srgbClr val="FEEAC9"/>
    <a:srgbClr val="F0E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5E519-7BCB-4E43-84C3-AC3DD5C6FF0D}" v="23" dt="2024-01-04T15:22:53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3557" autoAdjust="0"/>
  </p:normalViewPr>
  <p:slideViewPr>
    <p:cSldViewPr snapToGrid="0">
      <p:cViewPr varScale="1">
        <p:scale>
          <a:sx n="64" d="100"/>
          <a:sy n="64" d="100"/>
        </p:scale>
        <p:origin x="820" y="48"/>
      </p:cViewPr>
      <p:guideLst>
        <p:guide pos="456"/>
        <p:guide orient="horz" pos="3672"/>
        <p:guide pos="7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nutritioncare.org/podcasts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2560320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4206240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0F1B171-71EC-027A-AAA4-3FD35563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900" y="1017924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77D53D0-6E9D-00E8-BC1D-91A31DA4EBE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524605" y="1006016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676251" y="1017923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27898" y="1017923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979543" y="1006017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524605" y="274320"/>
            <a:ext cx="828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311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529B2B1-D381-5B99-FE0F-3F3CBBE07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9055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76251" y="2963920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349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79544" y="2963922"/>
            <a:ext cx="1827118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143398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021071" y="1017923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28410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5747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990583" y="274320"/>
            <a:ext cx="781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0584" y="3554586"/>
            <a:ext cx="2405740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8410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1409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23243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920172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06925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4867177" y="274320"/>
            <a:ext cx="571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0172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2587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64373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BC046-F0AA-A9E5-D7D0-BC9E517166BC}"/>
              </a:ext>
            </a:extLst>
          </p:cNvPr>
          <p:cNvSpPr/>
          <p:nvPr userDrawn="1"/>
        </p:nvSpPr>
        <p:spPr>
          <a:xfrm flipV="1">
            <a:off x="0" y="2585323"/>
            <a:ext cx="12192000" cy="4272676"/>
          </a:xfrm>
          <a:prstGeom prst="rect">
            <a:avLst/>
          </a:prstGeom>
          <a:solidFill>
            <a:srgbClr val="BA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86AFC-A58E-1C5A-5E00-61C2E96D3B40}"/>
              </a:ext>
            </a:extLst>
          </p:cNvPr>
          <p:cNvSpPr txBox="1"/>
          <p:nvPr userDrawn="1"/>
        </p:nvSpPr>
        <p:spPr>
          <a:xfrm>
            <a:off x="0" y="2123658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Ins="365760" rtlCol="0">
            <a:spAutoFit/>
          </a:bodyPr>
          <a:lstStyle/>
          <a:p>
            <a:pPr algn="r"/>
            <a:r>
              <a:rPr lang="en-US" sz="2400" i="1" cap="all" dirty="0">
                <a:solidFill>
                  <a:schemeClr val="bg1"/>
                </a:solidFill>
                <a:latin typeface="FranklinGothicURWConMed" pitchFamily="2" charset="0"/>
              </a:rPr>
              <a:t>Leading the Science and Practice of Clinical Nutrition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EFEC1CE-2315-3CD1-57E6-CEFDED669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320" y="0"/>
            <a:ext cx="6309360" cy="216154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B1BA4F-F519-85BB-0DD9-4091E77C494B}"/>
              </a:ext>
            </a:extLst>
          </p:cNvPr>
          <p:cNvGrpSpPr/>
          <p:nvPr userDrawn="1"/>
        </p:nvGrpSpPr>
        <p:grpSpPr>
          <a:xfrm>
            <a:off x="6922491" y="4135144"/>
            <a:ext cx="365760" cy="365760"/>
            <a:chOff x="6922491" y="4135144"/>
            <a:chExt cx="365760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EC5E0B-AA41-9853-227E-5189255D68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22491" y="4135144"/>
              <a:ext cx="36576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44CEE99-FB3C-E498-411A-DC36CFB4C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02500" y="4212868"/>
              <a:ext cx="205741" cy="21031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CD4397-F577-834C-9299-851E460ED30F}"/>
              </a:ext>
            </a:extLst>
          </p:cNvPr>
          <p:cNvSpPr txBox="1"/>
          <p:nvPr/>
        </p:nvSpPr>
        <p:spPr>
          <a:xfrm>
            <a:off x="7289240" y="358691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</a:t>
            </a:r>
            <a:r>
              <a:rPr lang="en-US" dirty="0" err="1">
                <a:solidFill>
                  <a:srgbClr val="641F45"/>
                </a:solidFill>
              </a:rPr>
              <a:t>facebook</a:t>
            </a:r>
            <a:r>
              <a:rPr lang="en-US" dirty="0">
                <a:solidFill>
                  <a:srgbClr val="641F45"/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68D5E-3515-9C4D-82C0-69451A5FB414}"/>
              </a:ext>
            </a:extLst>
          </p:cNvPr>
          <p:cNvSpPr txBox="1"/>
          <p:nvPr/>
        </p:nvSpPr>
        <p:spPr>
          <a:xfrm>
            <a:off x="7289240" y="410471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C069C-E114-D244-A18A-2DAECB16DF80}"/>
              </a:ext>
            </a:extLst>
          </p:cNvPr>
          <p:cNvSpPr txBox="1"/>
          <p:nvPr/>
        </p:nvSpPr>
        <p:spPr>
          <a:xfrm>
            <a:off x="7289240" y="4622514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1F45"/>
                </a:solidFill>
              </a:rPr>
              <a:t>nutritioncare.org/linkedin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CE5-21A3-8F42-AA77-6969D4F7AE10}"/>
              </a:ext>
            </a:extLst>
          </p:cNvPr>
          <p:cNvSpPr txBox="1"/>
          <p:nvPr/>
        </p:nvSpPr>
        <p:spPr>
          <a:xfrm>
            <a:off x="7289240" y="516687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1F45"/>
                </a:solidFill>
              </a:rPr>
              <a:t>nutritioncare.org/youtube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18087-105B-754E-8383-2C5770B1C6FE}"/>
              </a:ext>
            </a:extLst>
          </p:cNvPr>
          <p:cNvSpPr txBox="1"/>
          <p:nvPr/>
        </p:nvSpPr>
        <p:spPr>
          <a:xfrm>
            <a:off x="2355740" y="3117278"/>
            <a:ext cx="399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Visit:</a:t>
            </a:r>
          </a:p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 </a:t>
            </a:r>
            <a:r>
              <a:rPr lang="en-US" dirty="0"/>
              <a:t>for more information on clinical nutrition and metabolism</a:t>
            </a:r>
            <a:endParaRPr lang="en-US" dirty="0">
              <a:solidFill>
                <a:srgbClr val="641F45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641F45"/>
                </a:solidFill>
              </a:rPr>
              <a:t>nutritioncare.org/membership </a:t>
            </a:r>
            <a:r>
              <a:rPr lang="en-US" dirty="0"/>
              <a:t>to become a member</a:t>
            </a:r>
          </a:p>
          <a:p>
            <a:endParaRPr lang="en-US" dirty="0"/>
          </a:p>
          <a:p>
            <a:r>
              <a:rPr lang="en-US" b="0" dirty="0">
                <a:solidFill>
                  <a:srgbClr val="641F45"/>
                </a:solidFill>
              </a:rPr>
              <a:t>nutritioncare.org/elearning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on-demand continuing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20BF8-6DC2-0447-8102-19BED3618C65}"/>
              </a:ext>
            </a:extLst>
          </p:cNvPr>
          <p:cNvSpPr txBox="1"/>
          <p:nvPr/>
        </p:nvSpPr>
        <p:spPr>
          <a:xfrm>
            <a:off x="6830076" y="3117278"/>
            <a:ext cx="32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Follow or like us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8D718-2A95-C741-AB62-66EE3CB2B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3612781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4167A-6865-AB4D-8745-65A22CEB6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664811"/>
            <a:ext cx="365760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2E83C-C659-1F4E-835C-1AB9ED9B3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5190827"/>
            <a:ext cx="365760" cy="3657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EDD08E-8D40-B246-A447-C4966F9D0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2491" y="5711242"/>
            <a:ext cx="365760" cy="365760"/>
          </a:xfrm>
          <a:prstGeom prst="rect">
            <a:avLst/>
          </a:prstGeom>
        </p:spPr>
      </p:pic>
      <p:sp>
        <p:nvSpPr>
          <p:cNvPr id="21" name="TextBox 20">
            <a:hlinkClick r:id="rId11"/>
            <a:extLst>
              <a:ext uri="{FF2B5EF4-FFF2-40B4-BE49-F238E27FC236}">
                <a16:creationId xmlns:a16="http://schemas.microsoft.com/office/drawing/2014/main" id="{F79B536A-1952-A747-B02B-637CF52BD5E0}"/>
              </a:ext>
            </a:extLst>
          </p:cNvPr>
          <p:cNvSpPr txBox="1"/>
          <p:nvPr/>
        </p:nvSpPr>
        <p:spPr>
          <a:xfrm>
            <a:off x="7289240" y="5689143"/>
            <a:ext cx="34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/podcasts</a:t>
            </a:r>
          </a:p>
        </p:txBody>
      </p:sp>
    </p:spTree>
    <p:extLst>
      <p:ext uri="{BB962C8B-B14F-4D97-AF65-F5344CB8AC3E}">
        <p14:creationId xmlns:p14="http://schemas.microsoft.com/office/powerpoint/2010/main" val="18557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37360" y="137160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360" y="3108960"/>
            <a:ext cx="1828800" cy="193852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30A4CBE-83D7-6D9E-DF78-8DA46C24B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6E58FDC-2897-4779-0365-E544AC15E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2EBF967-A9A3-31F8-9251-E0B5674AD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4"/>
              </a:buCl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1">
                <a:solidFill>
                  <a:schemeClr val="accent4"/>
                </a:solidFill>
              </a:defRPr>
            </a:lvl1pPr>
            <a:lvl2pPr marL="233363" indent="-223838"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EBEAB-F836-684A-962C-A2F7E076F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F87982-C597-2D55-69EB-097388819D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B5016F-9CC5-21F2-2050-017FA9AC6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2024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74604" y="0"/>
            <a:ext cx="0" cy="685800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5BE06C-EEF4-22FF-207A-07DFFC9F69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8" r:id="rId3"/>
    <p:sldLayoutId id="214748367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9" r:id="rId10"/>
    <p:sldLayoutId id="2147483680" r:id="rId11"/>
    <p:sldLayoutId id="2147483681" r:id="rId12"/>
    <p:sldLayoutId id="2147483674" r:id="rId13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accent6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4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pos="45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Continuing_Education/Faculty_Item_Writing_Trai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Title Slide </a:t>
            </a:r>
            <a:br>
              <a:rPr lang="en-US" dirty="0"/>
            </a:br>
            <a:r>
              <a:rPr lang="en-US" dirty="0"/>
              <a:t>with Speaker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8A401CD-020B-C352-3B7A-F4BE65E58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3886200" y="3108960"/>
            <a:ext cx="6342794" cy="15131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BEE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of work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122BA8-EF05-E39F-C4A2-4AD5DCE89574}"/>
              </a:ext>
            </a:extLst>
          </p:cNvPr>
          <p:cNvSpPr txBox="1">
            <a:spLocks noChangeArrowheads="1"/>
          </p:cNvSpPr>
          <p:nvPr/>
        </p:nvSpPr>
        <p:spPr>
          <a:xfrm>
            <a:off x="6709719" y="0"/>
            <a:ext cx="5482281" cy="151318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Please use this template for your ASPEN presentation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slides labeled REQUIRED are necessary to ensure ASPEN remains in compliance with various accrediting bodies.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All other slides in this deck are examples. Please delete the ones you do not need.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EF8CDB-C57E-582E-CF74-7A6A5EB8F084}"/>
              </a:ext>
            </a:extLst>
          </p:cNvPr>
          <p:cNvSpPr txBox="1">
            <a:spLocks noChangeArrowheads="1"/>
          </p:cNvSpPr>
          <p:nvPr/>
        </p:nvSpPr>
        <p:spPr>
          <a:xfrm>
            <a:off x="6709719" y="1654364"/>
            <a:ext cx="5482281" cy="5918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Speaker Title Slide with photo.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Diagram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8777F-2D7B-CB1F-48DD-43048FE15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rgbClr val="FFF2DB"/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rgbClr val="8363AA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7296AC-8D5E-66BB-9743-3ED90F60B5D8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1B5D95-3B4B-B590-1A1D-C7E5ECFCE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03438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C40F7468-7B33-92A7-AA01-ADA6245283D5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Sample 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5942967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7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C5F0D-8DE8-139E-4F71-2868FE92E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68929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6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DA905A4B-C043-B92F-F1CA-B6F0AAC5FEE5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73602491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5CE62-4469-382A-1D0A-5DF83C525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EAF94C-60EE-30CD-E4FA-DCB7F8531B66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69F-CEEE-EC4D-8C60-28703ED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0BC176-18F8-C14E-8250-18D5E4902FF9}"/>
              </a:ext>
            </a:extLst>
          </p:cNvPr>
          <p:cNvSpPr/>
          <p:nvPr/>
        </p:nvSpPr>
        <p:spPr>
          <a:xfrm>
            <a:off x="731838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50641D-2386-7243-8CB5-6BAC11FE4691}"/>
              </a:ext>
            </a:extLst>
          </p:cNvPr>
          <p:cNvSpPr/>
          <p:nvPr/>
        </p:nvSpPr>
        <p:spPr>
          <a:xfrm>
            <a:off x="1743952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1FA6C9-CDA7-2342-BA6F-5A67D6F08671}"/>
              </a:ext>
            </a:extLst>
          </p:cNvPr>
          <p:cNvSpPr/>
          <p:nvPr/>
        </p:nvSpPr>
        <p:spPr>
          <a:xfrm>
            <a:off x="2756066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3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1B3801-6B60-0645-A566-53F0065495F4}"/>
              </a:ext>
            </a:extLst>
          </p:cNvPr>
          <p:cNvSpPr/>
          <p:nvPr/>
        </p:nvSpPr>
        <p:spPr>
          <a:xfrm>
            <a:off x="376818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4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7AC27C-C717-DD46-8EFE-ED30A03F3AA0}"/>
              </a:ext>
            </a:extLst>
          </p:cNvPr>
          <p:cNvSpPr/>
          <p:nvPr/>
        </p:nvSpPr>
        <p:spPr>
          <a:xfrm>
            <a:off x="4780294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00F28C-821C-4E4E-BE88-D07DD017B65F}"/>
              </a:ext>
            </a:extLst>
          </p:cNvPr>
          <p:cNvSpPr/>
          <p:nvPr/>
        </p:nvSpPr>
        <p:spPr>
          <a:xfrm>
            <a:off x="731838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C4C0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FC4C02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FDD649-3080-9B49-984D-EBBD43F34EBE}"/>
              </a:ext>
            </a:extLst>
          </p:cNvPr>
          <p:cNvSpPr/>
          <p:nvPr/>
        </p:nvSpPr>
        <p:spPr>
          <a:xfrm>
            <a:off x="731838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9A45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F9A458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DAAD14-013A-984B-9368-AE6C23738A31}"/>
              </a:ext>
            </a:extLst>
          </p:cNvPr>
          <p:cNvSpPr/>
          <p:nvPr/>
        </p:nvSpPr>
        <p:spPr>
          <a:xfrm>
            <a:off x="1743952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1C58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F1C586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00106C4-95F6-AF44-ABA9-E2727EBE3B24}"/>
              </a:ext>
            </a:extLst>
          </p:cNvPr>
          <p:cNvSpPr/>
          <p:nvPr/>
        </p:nvSpPr>
        <p:spPr>
          <a:xfrm>
            <a:off x="1743952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DB83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FDB831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523BC63-FBF3-0D43-A1F1-5DE517539BAD}"/>
              </a:ext>
            </a:extLst>
          </p:cNvPr>
          <p:cNvSpPr/>
          <p:nvPr/>
        </p:nvSpPr>
        <p:spPr>
          <a:xfrm>
            <a:off x="4780294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CF8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FFCF85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3087E4-F651-374B-A200-07A445662ADF}"/>
              </a:ext>
            </a:extLst>
          </p:cNvPr>
          <p:cNvSpPr/>
          <p:nvPr/>
        </p:nvSpPr>
        <p:spPr>
          <a:xfrm>
            <a:off x="4780294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E4B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FFE4B8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B3AF5C-18FC-7D4F-A4C8-7C0A5198E0F6}"/>
              </a:ext>
            </a:extLst>
          </p:cNvPr>
          <p:cNvSpPr/>
          <p:nvPr/>
        </p:nvSpPr>
        <p:spPr>
          <a:xfrm>
            <a:off x="579241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8363AA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8363AA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57CC4F2-BAA4-0049-A2E2-4BAADFB44361}"/>
              </a:ext>
            </a:extLst>
          </p:cNvPr>
          <p:cNvSpPr/>
          <p:nvPr/>
        </p:nvSpPr>
        <p:spPr>
          <a:xfrm>
            <a:off x="579241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DDC8DE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DDC8DE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44C94F-CE76-C44A-BB00-DDBAA7D18038}"/>
              </a:ext>
            </a:extLst>
          </p:cNvPr>
          <p:cNvSpPr/>
          <p:nvPr/>
        </p:nvSpPr>
        <p:spPr>
          <a:xfrm>
            <a:off x="2756066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679FD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679FD5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6B96F5-2328-7B47-B7C3-F7C400C48F15}"/>
              </a:ext>
            </a:extLst>
          </p:cNvPr>
          <p:cNvSpPr/>
          <p:nvPr/>
        </p:nvSpPr>
        <p:spPr>
          <a:xfrm>
            <a:off x="2756066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AD9E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BAD9E1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735EA0-BD7E-6E41-ABEC-5AC51DFE3FAA}"/>
              </a:ext>
            </a:extLst>
          </p:cNvPr>
          <p:cNvSpPr/>
          <p:nvPr/>
        </p:nvSpPr>
        <p:spPr>
          <a:xfrm>
            <a:off x="376818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59C2AD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59C2AD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7B8000-E9E0-2146-BDDF-B3471D330937}"/>
              </a:ext>
            </a:extLst>
          </p:cNvPr>
          <p:cNvSpPr/>
          <p:nvPr/>
        </p:nvSpPr>
        <p:spPr>
          <a:xfrm>
            <a:off x="376818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EE3DC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BEE3DC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DC83FC-6453-EA41-AFBE-F6DC81E1D763}"/>
              </a:ext>
            </a:extLst>
          </p:cNvPr>
          <p:cNvSpPr/>
          <p:nvPr/>
        </p:nvSpPr>
        <p:spPr>
          <a:xfrm>
            <a:off x="579241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451F277-5903-CC46-8549-ECEC6452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9"/>
          <a:stretch/>
        </p:blipFill>
        <p:spPr>
          <a:xfrm>
            <a:off x="7195311" y="995543"/>
            <a:ext cx="1543839" cy="13981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D73FFD-3BE1-4A4F-BF2C-71DBC50797A5}"/>
              </a:ext>
            </a:extLst>
          </p:cNvPr>
          <p:cNvSpPr txBox="1"/>
          <p:nvPr/>
        </p:nvSpPr>
        <p:spPr>
          <a:xfrm>
            <a:off x="616149" y="914182"/>
            <a:ext cx="60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Colors – primary brand colors built into template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479145-F3B4-0E45-AF47-87AA2D3A2E56}"/>
              </a:ext>
            </a:extLst>
          </p:cNvPr>
          <p:cNvSpPr txBox="1"/>
          <p:nvPr/>
        </p:nvSpPr>
        <p:spPr>
          <a:xfrm>
            <a:off x="628165" y="2426774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42D64-97E4-A740-8B5E-BE9E098EBC17}"/>
              </a:ext>
            </a:extLst>
          </p:cNvPr>
          <p:cNvSpPr/>
          <p:nvPr/>
        </p:nvSpPr>
        <p:spPr>
          <a:xfrm>
            <a:off x="7195311" y="1332303"/>
            <a:ext cx="1543839" cy="34747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675C02-F20E-DAF3-710A-4E3682F7BE9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99554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ASPEN’s color palette.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864-8591-864A-A7D4-C722A3D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711856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FC73E0-EF6E-1942-8A8D-41563C6629A2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04515E-28D9-1049-8CC2-7283163AA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617707-B7EE-E34C-A9B5-D7C7189DD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434EFC-A22C-5846-8B9B-FEDD3A0B8166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8B833C5-9B2A-C640-A0A8-FADD90FD7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51A7C16-8AB7-124A-9434-1E76A0E7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76E69B-E976-4348-9EF1-7B90D02FDE5C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A2F9D3-6320-A140-A57E-642A244E6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aphic 59">
              <a:extLst>
                <a:ext uri="{FF2B5EF4-FFF2-40B4-BE49-F238E27FC236}">
                  <a16:creationId xmlns:a16="http://schemas.microsoft.com/office/drawing/2014/main" id="{293E42B6-0F03-E047-A28A-EFCFF076E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5D1E1B-9004-2442-A800-5FCCEC4BC908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57057E3-F62A-F247-B782-5C433A4CB63C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986D70-779D-324D-AE4A-6DD66782DCED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551C99-FF85-5F47-846E-D2896DD83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DDBF13-C487-E64E-9DD8-6C53F489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0C8CED-08EF-2748-BCC7-9DE069C6E679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15264E-5780-E449-B6DE-FB424705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8E71920-D3A6-4549-AF11-FEBD5F15A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42D25-3F2F-6D45-94C3-0F9B39A37946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D92D5C4-7AA5-8142-B33E-96251B871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D71B16-197E-8744-ACF0-D1388346D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406D-1476-3645-A066-3E4A1593EC52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C82F39-97CA-B649-900B-8F606C2C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3AFDD7-4D9D-D641-AD56-591A438F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66ED00-C505-5B46-AA96-6097C14178FE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B97437-CBAA-C847-91AD-244023FDE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A04D348-B691-AC4C-BB6B-656ACC4C9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68531-C372-3343-9EA2-FBE67839F41E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11C85E2-6525-BC42-9DBA-79F627102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42F2453-ACAC-1F45-B726-4AD747E1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DEE143-8BAA-C349-B19F-0ACCFEEA7103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468C40-F9AD-D34F-B8B4-1008A6149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082A210-47E7-2545-B0F2-2FEF32D5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42D90A-8C8E-2543-991E-62A946BD365C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614E68-8734-7A4B-80EE-6AE256A1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221C1A-0FE5-CE44-9397-D32411D71C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1C5666D-79F5-1744-946E-4FEF2894B2F2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DF81A59-612F-FD42-85F4-6E9A59C5BABD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181327-85E5-6E40-ABA2-B1029BBE45F5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6D53A9A-5C2E-2349-8201-146D8BBCC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69B14246-4350-8045-9BE4-6427D5C4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15B86A-2B0C-0246-9CEF-2AF055306F7D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5DF016-BBD2-F14C-94E7-826C6736B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A554DFD-1ED3-4642-B6F4-240E6399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2295DE8-6FB4-CE40-A365-968A24F3549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E30F78-746A-5C4A-9B67-CC0B2165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ABA3D2-DCC4-774D-ACA7-CCB1B5DE8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9FACB805-9DE7-B44E-8E16-07BFA5DA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C0C50CA5-DC25-A646-AB9B-06AB3EE5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874F51-DBE7-8C4C-BB74-4039897B9326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D4F159-143D-E94C-AFF1-F455A8C3B01E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373C5C-D6B2-7043-9012-D9D1DA4CF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Graphic 62">
              <a:extLst>
                <a:ext uri="{FF2B5EF4-FFF2-40B4-BE49-F238E27FC236}">
                  <a16:creationId xmlns:a16="http://schemas.microsoft.com/office/drawing/2014/main" id="{1C358BE5-AE47-8743-9B29-00AD592E9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AC1961-DE1E-AA4D-B95F-FC58670968DA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24D1BF-7ED0-414B-B43E-5FA47550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13">
              <a:extLst>
                <a:ext uri="{FF2B5EF4-FFF2-40B4-BE49-F238E27FC236}">
                  <a16:creationId xmlns:a16="http://schemas.microsoft.com/office/drawing/2014/main" id="{AAC82BA1-5A08-954E-98F8-D150D33E0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215516B-C839-0147-A5FC-F94B924DE1C1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34EF696-8AC8-2346-A038-0D4AA23C5C2C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B655B47-EBEA-FD48-8B22-F8488BE2766F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8908CA2-0787-CA44-90B1-147A7319CF95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E93318-A78D-7641-A8F6-F82E075016B7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BAA4E8D-0AB8-6D4A-BA97-38040C277ED1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14A43C-9209-5746-8166-52AB59E41994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DDE257-F59E-6740-ADB8-9A4A3ED71EA8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8674F82-6957-8C41-BCC9-4D2F1C92F66F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969E84-2314-E140-AE10-A38361874DB6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A58011-CBE2-B34F-84B3-EFAE6518E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62FF759-1593-294F-8FF9-23E80F4273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9DDC88-9718-574A-9419-A136B0BD8964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7BB46D-35B8-C947-A3D6-D1A8D068E33A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944774-43E9-4045-96CD-27A738443874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AA040E-6988-6446-BF74-2E846E1FC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2B227AE-A0ED-1E4B-979F-CED43A39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D34B76-5026-D042-8C10-01EEAE8984F0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6BF7D6-3337-514E-9EB3-C0C237F7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31691C1B-82AE-8B45-9D8C-50010557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7FDF9-8AC1-AD42-8CD5-AD33742C5737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B39271-2148-8B41-B40B-BAB12D49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5887B49-F90C-E241-AA16-B10135A9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6C0F566-EA6E-A541-9859-8C3B68436E4B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410BDD-6463-EA47-A47C-0F5E97732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aphic 153">
              <a:extLst>
                <a:ext uri="{FF2B5EF4-FFF2-40B4-BE49-F238E27FC236}">
                  <a16:creationId xmlns:a16="http://schemas.microsoft.com/office/drawing/2014/main" id="{A7BB9555-424B-A547-B65D-1EDF9EEDC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EB0FCFC-58E9-FB45-98C2-1138683E935E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14F8865-31DD-F84B-96FC-FDC309F41113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6D9EF19-8626-CA4F-8F71-FF1A9022A386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C13B0B1-2C06-4C4C-ACB7-CEB6A2BC75A3}"/>
              </a:ext>
            </a:extLst>
          </p:cNvPr>
          <p:cNvSpPr txBox="1"/>
          <p:nvPr/>
        </p:nvSpPr>
        <p:spPr>
          <a:xfrm>
            <a:off x="613852" y="757498"/>
            <a:ext cx="1098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change the color, double-click on an icon and choose a new color from the ASPEN palette on the previous slide.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0B3E8DD-0536-1332-9ADE-6DAED72AC7B8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14049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200" dirty="0"/>
              <a:t>You may use the icons below for ASPEN webinars.</a:t>
            </a:r>
          </a:p>
          <a:p>
            <a:r>
              <a:rPr lang="en-US" sz="1200" dirty="0"/>
              <a:t>To change the color of an icon, double-click on the icon and choose a new color from the ASPEN palette on the previous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0EC9B-9ADD-DD40-8692-2A8601E61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</p:spPr>
        <p:txBody>
          <a:bodyPr/>
          <a:lstStyle/>
          <a:p>
            <a:r>
              <a:rPr lang="en-US" dirty="0"/>
              <a:t>Section Divider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E7D931-0974-C346-AB2F-8ABE3143B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CA4BE12-5A7B-2C37-2E90-B904ACAF175A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slide to separate different topics or sections you need to cover.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3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7209B50A-8D93-D7E0-4BD6-38AD27C25324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integrate learning assessment questions into your presentation or at a minimum, include some at the conclusion of your presentation.  </a:t>
            </a:r>
          </a:p>
          <a:p>
            <a:pPr marL="7938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Learning assessment questions are a great way to engage the audience and help them learn.  </a:t>
            </a:r>
          </a:p>
          <a:p>
            <a:pPr marL="7938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These questions can be used as polling questions. Please notify ASPEN staff if you plan to utilize polling questions.  </a:t>
            </a:r>
            <a:endParaRPr lang="en-US" altLang="en-US" sz="1200" kern="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CA08D0-027A-58BD-E500-42AEE48F204C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FFDAB7-3B51-1AD9-A8F8-8B1F31B9E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raphic 5">
              <a:extLst>
                <a:ext uri="{FF2B5EF4-FFF2-40B4-BE49-F238E27FC236}">
                  <a16:creationId xmlns:a16="http://schemas.microsoft.com/office/drawing/2014/main" id="{7B230E9B-FC97-6425-258F-E3E4C495464D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Answer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5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AD595E-A4EA-DA5F-13B3-83D577FD0724}"/>
              </a:ext>
            </a:extLst>
          </p:cNvPr>
          <p:cNvSpPr txBox="1">
            <a:spLocks noChangeArrowheads="1"/>
          </p:cNvSpPr>
          <p:nvPr/>
        </p:nvSpPr>
        <p:spPr>
          <a:xfrm>
            <a:off x="7970108" y="1"/>
            <a:ext cx="4221891" cy="75376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Correct answer in bold/orange. Change letter to orange in the bullets/numbering dropdown.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Numbered text. Current references to support your overall presentation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Cole BR. Cystinosis and cystinuria. In: Jacobson HR, Striker GE, Klahr S, eds. The Principles and Practice of Nephrology. Philadelphia, PA: BC Decker Inc; 1991:396–403.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Davis JT, Allen HD, Powers JD, Cohen DM. Population requirements for capitation planning in pediatric cardiac surgery. Arch </a:t>
            </a:r>
            <a:r>
              <a:rPr lang="en-US" sz="2000" dirty="0" err="1"/>
              <a:t>Pediatr</a:t>
            </a:r>
            <a:r>
              <a:rPr lang="en-US" sz="2000" dirty="0"/>
              <a:t> </a:t>
            </a:r>
            <a:r>
              <a:rPr lang="en-US" sz="2000" dirty="0" err="1"/>
              <a:t>Adolesc</a:t>
            </a:r>
            <a:r>
              <a:rPr lang="en-US" sz="2000" dirty="0"/>
              <a:t> Med. 1996;150:257–259.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7D913-8EC1-4EDE-36E1-59B8D83678CB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4351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REQUIRED SLIDE: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compile all your references onto this final References slide. This slide should be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237" y="2103120"/>
            <a:ext cx="10019330" cy="1513180"/>
          </a:xfrm>
        </p:spPr>
        <p:txBody>
          <a:bodyPr>
            <a:normAutofit/>
          </a:bodyPr>
          <a:lstStyle/>
          <a:p>
            <a:r>
              <a:rPr lang="en-US" dirty="0"/>
              <a:t>Section Title Slide Without </a:t>
            </a:r>
            <a:br>
              <a:rPr lang="en-US" dirty="0"/>
            </a:br>
            <a:r>
              <a:rPr lang="en-US" dirty="0"/>
              <a:t>Speaker Photo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2739240" y="3790494"/>
            <a:ext cx="6787662" cy="1215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rgbClr val="BEE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Title, Department, Place of work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C523E3-14C8-8C97-54E6-E0A9716387A5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Speaker Title Slide without photo.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5DB541-1744-F29C-19CD-BC7A6B6001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74733-79BC-C3DE-A610-5708CDB37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77D4A3-9E18-4C13-1FE9-E01A54A3B2A2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240356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REQUIRED SLIDE: In order to comply with accreditation guidelines, </a:t>
            </a:r>
            <a:r>
              <a:rPr lang="en-US" altLang="en-US" sz="1200" b="1" kern="0" dirty="0">
                <a:cs typeface="Times New Roman" pitchFamily="18" charset="0"/>
              </a:rPr>
              <a:t>ALL</a:t>
            </a:r>
            <a:r>
              <a:rPr lang="en-US" altLang="en-US" sz="1200" kern="0" dirty="0">
                <a:cs typeface="Times New Roman" pitchFamily="18" charset="0"/>
              </a:rPr>
              <a:t> disclosures/relationships with ineligible companies within the past 24 months must be included.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Please list: 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Name of company and your affiliation with the company.</a:t>
            </a:r>
          </a:p>
          <a:p>
            <a:pPr marL="685800"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Ex:  Acme Company, Speaker’s Bureau; Best Company, Consultant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If no conflicts, enter:</a:t>
            </a:r>
          </a:p>
          <a:p>
            <a:pPr marL="228600" lvl="0" eaLnBrk="0" fontAlgn="base" hangingPunct="0">
              <a:spcAft>
                <a:spcPts val="60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No commercial relationships to disclose.  </a:t>
            </a:r>
            <a:endParaRPr lang="en-US" sz="1200" dirty="0"/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educational activity, the learner will be able to:</a:t>
            </a:r>
          </a:p>
          <a:p>
            <a:pPr lvl="0"/>
            <a:r>
              <a:rPr lang="en-US" dirty="0"/>
              <a:t>Objective one</a:t>
            </a:r>
          </a:p>
          <a:p>
            <a:pPr lvl="0"/>
            <a:r>
              <a:rPr lang="en-US" dirty="0"/>
              <a:t>Objective two</a:t>
            </a:r>
          </a:p>
          <a:p>
            <a:pPr lvl="0"/>
            <a:r>
              <a:rPr lang="en-US" dirty="0"/>
              <a:t>Objective three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CF940-C18E-F6FC-C4D5-F1B8F2A95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94379-533E-7E5C-F9F7-71E97D5D57F5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7715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REQUIRED SLIDE: Please add at least 3 objectives for your presentation.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For assistance with writing learning objectives, right click on </a:t>
            </a:r>
            <a:r>
              <a:rPr lang="en-US" sz="1200" i="1" dirty="0">
                <a:solidFill>
                  <a:srgbClr val="0070C0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of Learning Objectives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kern="0" dirty="0">
                <a:cs typeface="Times New Roman" pitchFamily="18" charset="0"/>
              </a:rPr>
              <a:t>and then select Open Hyperlink.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With Callout Box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A679A2-57A0-E5F0-A075-F664A44D23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6542263" cy="412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EC6D6-FEF7-0826-9155-E12AD2D36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31D6-0EBF-FB8B-A44C-E0ADDE2F3D1F}"/>
              </a:ext>
            </a:extLst>
          </p:cNvPr>
          <p:cNvSpPr txBox="1"/>
          <p:nvPr/>
        </p:nvSpPr>
        <p:spPr>
          <a:xfrm>
            <a:off x="8072050" y="1316358"/>
            <a:ext cx="2958957" cy="2677656"/>
          </a:xfrm>
          <a:prstGeom prst="rect">
            <a:avLst/>
          </a:prstGeom>
          <a:solidFill>
            <a:srgbClr val="DAEEEA"/>
          </a:solidFill>
        </p:spPr>
        <p:txBody>
          <a:bodyPr wrap="square" lIns="274320" tIns="182880" rIns="182880" bIns="274320" rtlCol="0">
            <a:spAutoFit/>
          </a:bodyPr>
          <a:lstStyle/>
          <a:p>
            <a:r>
              <a:rPr lang="en-US" sz="2400" i="1" dirty="0"/>
              <a:t>20% of patients with cancer die from malnutrition and not from their underlying disease!</a:t>
            </a:r>
          </a:p>
        </p:txBody>
      </p:sp>
    </p:spTree>
    <p:extLst>
      <p:ext uri="{BB962C8B-B14F-4D97-AF65-F5344CB8AC3E}">
        <p14:creationId xmlns:p14="http://schemas.microsoft.com/office/powerpoint/2010/main" val="368185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A347-6542-3C4C-A0F4-04C8049F8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Please put references on the bottom of the slide and compile them into the final references slide.</a:t>
            </a:r>
          </a:p>
          <a:p>
            <a:pPr lvl="0"/>
            <a:r>
              <a:rPr lang="en-US" dirty="0"/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E970B2-E0BC-0CE9-F20A-D128BD43D541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51686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0C8242-D3EF-BB84-D322-77E8F6F42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rgbClr val="BEE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rgbClr val="BEE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EDFB78D-EA27-1206-69F8-D4630574B3F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50738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you how to change the layout for a slide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marL="7938">
              <a:spcAft>
                <a:spcPts val="600"/>
              </a:spcAft>
            </a:pPr>
            <a:r>
              <a:rPr lang="en-US" sz="1200" b="1" dirty="0">
                <a:solidFill>
                  <a:srgbClr val="C00000"/>
                </a:solidFill>
                <a:cs typeface="Times New Roman" pitchFamily="18" charset="0"/>
              </a:rPr>
              <a:t>Note:  Animations will not show on the webinar platform, but you can mimic animation by using multiple slides and placing each change on a new slide.</a:t>
            </a: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- Female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rgbClr val="BEE3DC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94A33A-0935-FEAE-4865-9B263B51B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01B514-6233-2022-8D1B-B6FF131E9A58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7421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required,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– Male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D3EF0-7B98-C969-29E3-346EC3329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rgbClr val="BEE3DC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432827D-8AB2-36A4-4460-17EE7229205A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7421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required,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 Colors">
      <a:dk1>
        <a:srgbClr val="000000"/>
      </a:dk1>
      <a:lt1>
        <a:srgbClr val="FFFFFF"/>
      </a:lt1>
      <a:dk2>
        <a:srgbClr val="262626"/>
      </a:dk2>
      <a:lt2>
        <a:srgbClr val="CCCCCC"/>
      </a:lt2>
      <a:accent1>
        <a:srgbClr val="002857"/>
      </a:accent1>
      <a:accent2>
        <a:srgbClr val="641F45"/>
      </a:accent2>
      <a:accent3>
        <a:srgbClr val="0A71BA"/>
      </a:accent3>
      <a:accent4>
        <a:srgbClr val="00AC89"/>
      </a:accent4>
      <a:accent5>
        <a:srgbClr val="F57F26"/>
      </a:accent5>
      <a:accent6>
        <a:srgbClr val="542E8E"/>
      </a:accent6>
      <a:hlink>
        <a:srgbClr val="679FD5"/>
      </a:hlink>
      <a:folHlink>
        <a:srgbClr val="836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SharedWithUsers xmlns="ff118141-a8e4-4b4d-adf8-c71d590b0e51">
      <UserInfo>
        <DisplayName/>
        <AccountId xsi:nil="true"/>
        <AccountType/>
      </UserInfo>
    </SharedWithUsers>
    <MediaLengthInSeconds xmlns="3b36458f-a9a6-4920-bc19-8165e8b669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6" ma:contentTypeDescription="Create a new document." ma:contentTypeScope="" ma:versionID="f0f002d8e6a4d01bfe40e67eeeadfb54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0ded24197fb1ccf398f65c4a17465e2c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35872c-4bea-481a-9a90-789299460478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C9C91-E2F1-45A1-9EC4-A1CFBD388FAA}">
  <ds:schemaRefs>
    <ds:schemaRef ds:uri="http://schemas.microsoft.com/office/2006/metadata/properties"/>
    <ds:schemaRef ds:uri="http://schemas.microsoft.com/office/infopath/2007/PartnerControls"/>
    <ds:schemaRef ds:uri="ff118141-a8e4-4b4d-adf8-c71d590b0e51"/>
    <ds:schemaRef ds:uri="3b36458f-a9a6-4920-bc19-8165e8b669cf"/>
  </ds:schemaRefs>
</ds:datastoreItem>
</file>

<file path=customXml/itemProps2.xml><?xml version="1.0" encoding="utf-8"?>
<ds:datastoreItem xmlns:ds="http://schemas.openxmlformats.org/officeDocument/2006/customXml" ds:itemID="{D337F35A-A491-412A-B6E5-D1B7313AA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1760</Words>
  <Application>Microsoft Office PowerPoint</Application>
  <PresentationFormat>Widescreen</PresentationFormat>
  <Paragraphs>242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ASPEN-General-Webinar-Master-2023</vt:lpstr>
      <vt:lpstr>Section Title Slide  with Speaker Photo</vt:lpstr>
      <vt:lpstr>Section Title Slide Without  Speaker Photo</vt:lpstr>
      <vt:lpstr>Disclosure</vt:lpstr>
      <vt:lpstr>Learning Objectives</vt:lpstr>
      <vt:lpstr>Sample Slide With Callout Box</vt:lpstr>
      <vt:lpstr>Sample Text Slide</vt:lpstr>
      <vt:lpstr>Slide Layouts</vt:lpstr>
      <vt:lpstr>Case Study Template - Female</vt:lpstr>
      <vt:lpstr>Case Study Template – Male </vt:lpstr>
      <vt:lpstr>Sample Diagram</vt:lpstr>
      <vt:lpstr>Table Sample 1</vt:lpstr>
      <vt:lpstr>Table Sample 2</vt:lpstr>
      <vt:lpstr>Table Sample 3</vt:lpstr>
      <vt:lpstr>Color Palette</vt:lpstr>
      <vt:lpstr>Icons</vt:lpstr>
      <vt:lpstr>Section Divider Slide</vt:lpstr>
      <vt:lpstr>Learning Assessment Question 1</vt:lpstr>
      <vt:lpstr>Learning Assessment Answer 1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Elizabeth Abram</cp:lastModifiedBy>
  <cp:revision>314</cp:revision>
  <cp:lastPrinted>2018-08-02T11:30:27Z</cp:lastPrinted>
  <dcterms:created xsi:type="dcterms:W3CDTF">2018-06-04T15:56:44Z</dcterms:created>
  <dcterms:modified xsi:type="dcterms:W3CDTF">2024-01-09T15:33:33Z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