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313" r:id="rId2"/>
    <p:sldId id="312" r:id="rId3"/>
    <p:sldId id="291" r:id="rId4"/>
    <p:sldId id="314" r:id="rId5"/>
    <p:sldId id="333" r:id="rId6"/>
    <p:sldId id="311" r:id="rId7"/>
    <p:sldId id="292" r:id="rId8"/>
    <p:sldId id="308" r:id="rId9"/>
    <p:sldId id="277" r:id="rId10"/>
    <p:sldId id="281" r:id="rId11"/>
    <p:sldId id="289" r:id="rId12"/>
    <p:sldId id="295" r:id="rId13"/>
    <p:sldId id="310" r:id="rId14"/>
    <p:sldId id="309" r:id="rId15"/>
    <p:sldId id="336" r:id="rId16"/>
    <p:sldId id="332" r:id="rId17"/>
    <p:sldId id="335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128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FD5"/>
    <a:srgbClr val="DDC8DE"/>
    <a:srgbClr val="FFE4B8"/>
    <a:srgbClr val="BEE3DC"/>
    <a:srgbClr val="BAD9E1"/>
    <a:srgbClr val="F1C586"/>
    <a:srgbClr val="F9A458"/>
    <a:srgbClr val="8363AA"/>
    <a:srgbClr val="FFCF85"/>
    <a:srgbClr val="59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6864" autoAdjust="0"/>
  </p:normalViewPr>
  <p:slideViewPr>
    <p:cSldViewPr snapToGrid="0">
      <p:cViewPr varScale="1">
        <p:scale>
          <a:sx n="108" d="100"/>
          <a:sy n="108" d="100"/>
        </p:scale>
        <p:origin x="144" y="144"/>
      </p:cViewPr>
      <p:guideLst>
        <p:guide orient="horz" pos="816"/>
        <p:guide pos="456"/>
        <p:guide orient="horz" pos="1128"/>
        <p:guide orient="horz" pos="3672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Read the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HPI additional: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 radical nephrectomy, radiation, chemo (2 y prior)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</a:t>
            </a:r>
            <a:r>
              <a:rPr lang="en-US" baseline="0" dirty="0"/>
              <a:t> GVHD</a:t>
            </a:r>
            <a:r>
              <a:rPr lang="en-US" dirty="0"/>
              <a:t> with worsening symptoms since steroid wean</a:t>
            </a:r>
          </a:p>
          <a:p>
            <a:r>
              <a:rPr lang="en-US" dirty="0"/>
              <a:t>	Prednisolone was being weaned 1g/kg </a:t>
            </a:r>
            <a:r>
              <a:rPr lang="en-US" dirty="0">
                <a:sym typeface="Wingdings" panose="05000000000000000000" pitchFamily="2" charset="2"/>
              </a:rPr>
              <a:t> 0.5 mg/kg current dose. Due to increase GI symptoms,</a:t>
            </a:r>
            <a:r>
              <a:rPr lang="en-US" baseline="0" dirty="0">
                <a:sym typeface="Wingdings" panose="05000000000000000000" pitchFamily="2" charset="2"/>
              </a:rPr>
              <a:t> upon admission 	increased to 2g/kg methylprednisolone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research question forms an important part of the paper, but due to time constraints….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will be a fairly high level overview of the recommendations—we will point out places where the recommendations differ from earlier ASPEN recommendations  and how they compare to other published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tritioncare.org/elearning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twitter.com/aspenweb" TargetMode="External"/><Relationship Id="rId7" Type="http://schemas.openxmlformats.org/officeDocument/2006/relationships/hyperlink" Target="http://www.nutritioncare.org/membership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://nutritioncare.org/podcasts" TargetMode="External"/><Relationship Id="rId2" Type="http://schemas.openxmlformats.org/officeDocument/2006/relationships/hyperlink" Target="https://www.facebook.com/nutritioncare.org" TargetMode="External"/><Relationship Id="rId16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utritioncare.org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nutritioncare.org/youtube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hyperlink" Target="https://www.linkedin.com/company/american-society-for-parenteral-&amp;-enteral-nutrition-a-s-p-e-n-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rgbClr val="0A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0160" y="722808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80160" y="2270080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C458AA-42E5-0641-B450-F6AE5AA7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5" t="11276" r="4331" b="11242"/>
          <a:stretch/>
        </p:blipFill>
        <p:spPr>
          <a:xfrm>
            <a:off x="9118355" y="5679234"/>
            <a:ext cx="3073646" cy="11787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160" y="3118111"/>
            <a:ext cx="1828800" cy="2057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CNW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84593"/>
          </a:xfrm>
          <a:prstGeom prst="rect">
            <a:avLst/>
          </a:prstGeom>
          <a:solidFill>
            <a:srgbClr val="0A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2788435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4446547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C458AA-42E5-0641-B450-F6AE5AA7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5" t="11276" r="4331" b="11242"/>
          <a:stretch/>
        </p:blipFill>
        <p:spPr>
          <a:xfrm>
            <a:off x="9118355" y="5679234"/>
            <a:ext cx="3073646" cy="11787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4941311" cy="2936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200" b="1">
                <a:solidFill>
                  <a:schemeClr val="accent3"/>
                </a:solidFill>
              </a:defRPr>
            </a:lvl1pPr>
            <a:lvl2pPr marL="233363" indent="-223838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Font typeface="Apple Symbols" panose="02000000000000000000" pitchFamily="2" charset="-79"/>
              <a:buChar char="≫"/>
              <a:tabLst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4941311" cy="2936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EBEAB-F836-684A-962C-A2F7E076F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4941311" cy="2936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rgbClr val="0A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0160" y="2049803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80160" y="3597075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C458AA-42E5-0641-B450-F6AE5AA7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5" t="11276" r="4331" b="11242"/>
          <a:stretch/>
        </p:blipFill>
        <p:spPr>
          <a:xfrm>
            <a:off x="9118355" y="5679234"/>
            <a:ext cx="3073646" cy="11787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8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2757053"/>
            <a:ext cx="12192000" cy="4100946"/>
          </a:xfrm>
          <a:prstGeom prst="rect">
            <a:avLst/>
          </a:prstGeom>
          <a:solidFill>
            <a:srgbClr val="BA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D4397-F577-834C-9299-851E460ED30F}"/>
              </a:ext>
            </a:extLst>
          </p:cNvPr>
          <p:cNvSpPr txBox="1"/>
          <p:nvPr/>
        </p:nvSpPr>
        <p:spPr>
          <a:xfrm>
            <a:off x="7289240" y="358691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 err="1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68D5E-3515-9C4D-82C0-69451A5FB414}"/>
              </a:ext>
            </a:extLst>
          </p:cNvPr>
          <p:cNvSpPr txBox="1"/>
          <p:nvPr/>
        </p:nvSpPr>
        <p:spPr>
          <a:xfrm>
            <a:off x="7289240" y="4104712"/>
            <a:ext cx="14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@ASPENWeb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C069C-E114-D244-A18A-2DAECB16DF80}"/>
              </a:ext>
            </a:extLst>
          </p:cNvPr>
          <p:cNvSpPr txBox="1"/>
          <p:nvPr/>
        </p:nvSpPr>
        <p:spPr>
          <a:xfrm>
            <a:off x="7289240" y="4622514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nutritioncare.org/linkedin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CE5-21A3-8F42-AA77-6969D4F7AE10}"/>
              </a:ext>
            </a:extLst>
          </p:cNvPr>
          <p:cNvSpPr txBox="1"/>
          <p:nvPr/>
        </p:nvSpPr>
        <p:spPr>
          <a:xfrm>
            <a:off x="7289240" y="5166878"/>
            <a:ext cx="268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nutritioncare.org/youtube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18087-105B-754E-8383-2C5770B1C6FE}"/>
              </a:ext>
            </a:extLst>
          </p:cNvPr>
          <p:cNvSpPr txBox="1"/>
          <p:nvPr/>
        </p:nvSpPr>
        <p:spPr>
          <a:xfrm>
            <a:off x="2355740" y="3117278"/>
            <a:ext cx="3999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Visit:</a:t>
            </a:r>
          </a:p>
          <a:p>
            <a:r>
              <a:rPr lang="en-US" u="none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</a:t>
            </a:r>
            <a:endParaRPr lang="en-US" u="none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nutritioncare.org/membership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to become a member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nutritioncare.org/elearning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for ASPEN education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20BF8-6DC2-0447-8102-19BED3618C65}"/>
              </a:ext>
            </a:extLst>
          </p:cNvPr>
          <p:cNvSpPr txBox="1"/>
          <p:nvPr/>
        </p:nvSpPr>
        <p:spPr>
          <a:xfrm>
            <a:off x="6830076" y="3117278"/>
            <a:ext cx="32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Follow or like us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8D718-2A95-C741-AB62-66EE3CB2B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3612781"/>
            <a:ext cx="365760" cy="365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3BA71F-A5F6-CB4D-8734-789533D6DC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138796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4167A-6865-AB4D-8745-65A22CEB6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664811"/>
            <a:ext cx="365760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2E83C-C659-1F4E-835C-1AB9ED9B3C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5190827"/>
            <a:ext cx="365760" cy="36576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B06E5E9-2779-CB45-9606-3B50BC901F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764" b="5909"/>
          <a:stretch/>
        </p:blipFill>
        <p:spPr>
          <a:xfrm>
            <a:off x="2667000" y="0"/>
            <a:ext cx="6858000" cy="275636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EDD08E-8D40-B246-A447-C4966F9D04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2491" y="5711242"/>
            <a:ext cx="365760" cy="365760"/>
          </a:xfrm>
          <a:prstGeom prst="rect">
            <a:avLst/>
          </a:prstGeom>
        </p:spPr>
      </p:pic>
      <p:sp>
        <p:nvSpPr>
          <p:cNvPr id="21" name="TextBox 20">
            <a:hlinkClick r:id="rId17"/>
            <a:extLst>
              <a:ext uri="{FF2B5EF4-FFF2-40B4-BE49-F238E27FC236}">
                <a16:creationId xmlns:a16="http://schemas.microsoft.com/office/drawing/2014/main" id="{F79B536A-1952-A747-B02B-637CF52BD5E0}"/>
              </a:ext>
            </a:extLst>
          </p:cNvPr>
          <p:cNvSpPr txBox="1"/>
          <p:nvPr/>
        </p:nvSpPr>
        <p:spPr>
          <a:xfrm>
            <a:off x="7289240" y="5689143"/>
            <a:ext cx="34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nutritioncare.org</a:t>
            </a:r>
            <a:r>
              <a:rPr lang="en-US" dirty="0">
                <a:solidFill>
                  <a:schemeClr val="accent3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/podcasts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73261AB0-8C60-0E44-9EF1-EF484A8C1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6755" t="11276" r="4331" b="11242"/>
          <a:stretch/>
        </p:blipFill>
        <p:spPr>
          <a:xfrm>
            <a:off x="9600483" y="5864134"/>
            <a:ext cx="2591517" cy="993866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2022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74604" y="0"/>
            <a:ext cx="0" cy="6858000"/>
          </a:xfrm>
          <a:prstGeom prst="line">
            <a:avLst/>
          </a:prstGeom>
          <a:ln w="47625">
            <a:solidFill>
              <a:srgbClr val="59C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2B52D-FDC3-9040-A332-5A9C6B3A7A4D}"/>
              </a:ext>
            </a:extLst>
          </p:cNvPr>
          <p:cNvSpPr txBox="1"/>
          <p:nvPr userDrawn="1"/>
        </p:nvSpPr>
        <p:spPr>
          <a:xfrm>
            <a:off x="5857829" y="6423496"/>
            <a:ext cx="489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2BEC9C-6C22-1845-BB29-0E55D9AA7E4E}" type="slidenum">
              <a:rPr lang="en-US" sz="900" kern="12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9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7" r:id="rId8"/>
    <p:sldLayoutId id="2147483674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pple Symbols" panose="02000000000000000000" pitchFamily="2" charset="-79"/>
        <a:buChar char="≫"/>
        <a:tabLst/>
        <a:defRPr sz="18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Font typeface="Arial" charset="0"/>
        <a:buChar char="•"/>
        <a:tabLst/>
        <a:defRPr sz="1800" i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png"/><Relationship Id="rId30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Continuing_Education/Faculty_Item_Writing_Trai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FF24-EF0A-8B45-B7CF-3472EEFCA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0576A-BB89-CC44-B224-F54F5699A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Month date, 202X   •   X:00 – X:X0 XM ET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56D05C-DE61-854E-A187-72A022D0297A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-1"/>
            <a:ext cx="5482281" cy="199585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Please use this template for your ASPEN presentation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slides labeled REQUIRED are necessary to ensure ASPEN remains in compliance with various accrediting bodies.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All other slides in this deck are examples. Please delete the ones you do not need.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NOTE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: Use this title slide if you are working on slides for a Clinical Nutrition Webinar.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0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627380"/>
          </a:xfrm>
        </p:spPr>
        <p:txBody>
          <a:bodyPr/>
          <a:lstStyle/>
          <a:p>
            <a:r>
              <a:rPr lang="en-US" dirty="0"/>
              <a:t>Table Sample 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63315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4519D4F-2A0B-4924-B5D1-6985E8C9B9D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Sample 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71201934"/>
              </p:ext>
            </p:extLst>
          </p:nvPr>
        </p:nvGraphicFramePr>
        <p:xfrm>
          <a:off x="731521" y="1294764"/>
          <a:ext cx="10728960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7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898228"/>
              </p:ext>
            </p:extLst>
          </p:nvPr>
        </p:nvGraphicFramePr>
        <p:xfrm>
          <a:off x="723900" y="3939222"/>
          <a:ext cx="7152640" cy="190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6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73459BC-BFCD-4D96-A55B-4FB49FE4FA02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1688157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2F5DEDC-5E1A-4963-ACB2-875E8670DCA5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69F-CEEE-EC4D-8C60-28703ED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0BC176-18F8-C14E-8250-18D5E4902FF9}"/>
              </a:ext>
            </a:extLst>
          </p:cNvPr>
          <p:cNvSpPr/>
          <p:nvPr/>
        </p:nvSpPr>
        <p:spPr>
          <a:xfrm>
            <a:off x="731838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50641D-2386-7243-8CB5-6BAC11FE4691}"/>
              </a:ext>
            </a:extLst>
          </p:cNvPr>
          <p:cNvSpPr/>
          <p:nvPr/>
        </p:nvSpPr>
        <p:spPr>
          <a:xfrm>
            <a:off x="1743952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1FA6C9-CDA7-2342-BA6F-5A67D6F08671}"/>
              </a:ext>
            </a:extLst>
          </p:cNvPr>
          <p:cNvSpPr/>
          <p:nvPr/>
        </p:nvSpPr>
        <p:spPr>
          <a:xfrm>
            <a:off x="2756066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3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1B3801-6B60-0645-A566-53F0065495F4}"/>
              </a:ext>
            </a:extLst>
          </p:cNvPr>
          <p:cNvSpPr/>
          <p:nvPr/>
        </p:nvSpPr>
        <p:spPr>
          <a:xfrm>
            <a:off x="376818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4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7AC27C-C717-DD46-8EFE-ED30A03F3AA0}"/>
              </a:ext>
            </a:extLst>
          </p:cNvPr>
          <p:cNvSpPr/>
          <p:nvPr/>
        </p:nvSpPr>
        <p:spPr>
          <a:xfrm>
            <a:off x="4780294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00F28C-821C-4E4E-BE88-D07DD017B65F}"/>
              </a:ext>
            </a:extLst>
          </p:cNvPr>
          <p:cNvSpPr/>
          <p:nvPr/>
        </p:nvSpPr>
        <p:spPr>
          <a:xfrm>
            <a:off x="731838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C4C0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FC4C02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FDD649-3080-9B49-984D-EBBD43F34EBE}"/>
              </a:ext>
            </a:extLst>
          </p:cNvPr>
          <p:cNvSpPr/>
          <p:nvPr/>
        </p:nvSpPr>
        <p:spPr>
          <a:xfrm>
            <a:off x="731838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9A45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F9A458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DAAD14-013A-984B-9368-AE6C23738A31}"/>
              </a:ext>
            </a:extLst>
          </p:cNvPr>
          <p:cNvSpPr/>
          <p:nvPr/>
        </p:nvSpPr>
        <p:spPr>
          <a:xfrm>
            <a:off x="1743952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1C58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F1C586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00106C4-95F6-AF44-ABA9-E2727EBE3B24}"/>
              </a:ext>
            </a:extLst>
          </p:cNvPr>
          <p:cNvSpPr/>
          <p:nvPr/>
        </p:nvSpPr>
        <p:spPr>
          <a:xfrm>
            <a:off x="1743952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DB83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FDB831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523BC63-FBF3-0D43-A1F1-5DE517539BAD}"/>
              </a:ext>
            </a:extLst>
          </p:cNvPr>
          <p:cNvSpPr/>
          <p:nvPr/>
        </p:nvSpPr>
        <p:spPr>
          <a:xfrm>
            <a:off x="4780294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CF8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FFCF85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3087E4-F651-374B-A200-07A445662ADF}"/>
              </a:ext>
            </a:extLst>
          </p:cNvPr>
          <p:cNvSpPr/>
          <p:nvPr/>
        </p:nvSpPr>
        <p:spPr>
          <a:xfrm>
            <a:off x="4780294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E4B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FFE4B8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B3AF5C-18FC-7D4F-A4C8-7C0A5198E0F6}"/>
              </a:ext>
            </a:extLst>
          </p:cNvPr>
          <p:cNvSpPr/>
          <p:nvPr/>
        </p:nvSpPr>
        <p:spPr>
          <a:xfrm>
            <a:off x="579241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8363AA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8363AA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57CC4F2-BAA4-0049-A2E2-4BAADFB44361}"/>
              </a:ext>
            </a:extLst>
          </p:cNvPr>
          <p:cNvSpPr/>
          <p:nvPr/>
        </p:nvSpPr>
        <p:spPr>
          <a:xfrm>
            <a:off x="579241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DDC8DE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DDC8DE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44C94F-CE76-C44A-BB00-DDBAA7D18038}"/>
              </a:ext>
            </a:extLst>
          </p:cNvPr>
          <p:cNvSpPr/>
          <p:nvPr/>
        </p:nvSpPr>
        <p:spPr>
          <a:xfrm>
            <a:off x="2756066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679FD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679FD5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6B96F5-2328-7B47-B7C3-F7C400C48F15}"/>
              </a:ext>
            </a:extLst>
          </p:cNvPr>
          <p:cNvSpPr/>
          <p:nvPr/>
        </p:nvSpPr>
        <p:spPr>
          <a:xfrm>
            <a:off x="2756066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AD9E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BAD9E1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735EA0-BD7E-6E41-ABEC-5AC51DFE3FAA}"/>
              </a:ext>
            </a:extLst>
          </p:cNvPr>
          <p:cNvSpPr/>
          <p:nvPr/>
        </p:nvSpPr>
        <p:spPr>
          <a:xfrm>
            <a:off x="376818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59C2AD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59C2AD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7B8000-E9E0-2146-BDDF-B3471D330937}"/>
              </a:ext>
            </a:extLst>
          </p:cNvPr>
          <p:cNvSpPr/>
          <p:nvPr/>
        </p:nvSpPr>
        <p:spPr>
          <a:xfrm>
            <a:off x="376818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EE3DC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BEE3DC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DC83FC-6453-EA41-AFBE-F6DC81E1D763}"/>
              </a:ext>
            </a:extLst>
          </p:cNvPr>
          <p:cNvSpPr/>
          <p:nvPr/>
        </p:nvSpPr>
        <p:spPr>
          <a:xfrm>
            <a:off x="579241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451F277-5903-CC46-8549-ECEC6452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9"/>
          <a:stretch/>
        </p:blipFill>
        <p:spPr>
          <a:xfrm>
            <a:off x="7195311" y="995543"/>
            <a:ext cx="1543839" cy="13981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D73FFD-3BE1-4A4F-BF2C-71DBC50797A5}"/>
              </a:ext>
            </a:extLst>
          </p:cNvPr>
          <p:cNvSpPr txBox="1"/>
          <p:nvPr/>
        </p:nvSpPr>
        <p:spPr>
          <a:xfrm>
            <a:off x="616149" y="914182"/>
            <a:ext cx="60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Colors – primary brand colors built into template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479145-F3B4-0E45-AF47-87AA2D3A2E56}"/>
              </a:ext>
            </a:extLst>
          </p:cNvPr>
          <p:cNvSpPr txBox="1"/>
          <p:nvPr/>
        </p:nvSpPr>
        <p:spPr>
          <a:xfrm>
            <a:off x="628165" y="2426774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42D64-97E4-A740-8B5E-BE9E098EBC17}"/>
              </a:ext>
            </a:extLst>
          </p:cNvPr>
          <p:cNvSpPr/>
          <p:nvPr/>
        </p:nvSpPr>
        <p:spPr>
          <a:xfrm>
            <a:off x="7195311" y="1332303"/>
            <a:ext cx="1543839" cy="34747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6DFB2C3-F0CF-7844-97FC-3C85B26F7A9E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99554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ASPEN’s color palette.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864-8591-864A-A7D4-C722A3D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711856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FC73E0-EF6E-1942-8A8D-41563C6629A2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04515E-28D9-1049-8CC2-7283163AA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617707-B7EE-E34C-A9B5-D7C7189DD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434EFC-A22C-5846-8B9B-FEDD3A0B8166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8B833C5-9B2A-C640-A0A8-FADD90FD7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51A7C16-8AB7-124A-9434-1E76A0E7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76E69B-E976-4348-9EF1-7B90D02FDE5C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A2F9D3-6320-A140-A57E-642A244E6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aphic 59">
              <a:extLst>
                <a:ext uri="{FF2B5EF4-FFF2-40B4-BE49-F238E27FC236}">
                  <a16:creationId xmlns:a16="http://schemas.microsoft.com/office/drawing/2014/main" id="{293E42B6-0F03-E047-A28A-EFCFF076E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5D1E1B-9004-2442-A800-5FCCEC4BC908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57057E3-F62A-F247-B782-5C433A4CB63C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986D70-779D-324D-AE4A-6DD66782DCED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551C99-FF85-5F47-846E-D2896DD83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DDBF13-C487-E64E-9DD8-6C53F489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0C8CED-08EF-2748-BCC7-9DE069C6E679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15264E-5780-E449-B6DE-FB424705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8E71920-D3A6-4549-AF11-FEBD5F15A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42D25-3F2F-6D45-94C3-0F9B39A37946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D92D5C4-7AA5-8142-B33E-96251B871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D71B16-197E-8744-ACF0-D1388346D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406D-1476-3645-A066-3E4A1593EC52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C82F39-97CA-B649-900B-8F606C2C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3AFDD7-4D9D-D641-AD56-591A438F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66ED00-C505-5B46-AA96-6097C14178FE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B97437-CBAA-C847-91AD-244023FDE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A04D348-B691-AC4C-BB6B-656ACC4C9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68531-C372-3343-9EA2-FBE67839F41E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11C85E2-6525-BC42-9DBA-79F627102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42F2453-ACAC-1F45-B726-4AD747E1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DEE143-8BAA-C349-B19F-0ACCFEEA7103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468C40-F9AD-D34F-B8B4-1008A6149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082A210-47E7-2545-B0F2-2FEF32D5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42D90A-8C8E-2543-991E-62A946BD365C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614E68-8734-7A4B-80EE-6AE256A1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221C1A-0FE5-CE44-9397-D32411D71C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1C5666D-79F5-1744-946E-4FEF2894B2F2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DF81A59-612F-FD42-85F4-6E9A59C5BABD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181327-85E5-6E40-ABA2-B1029BBE45F5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6D53A9A-5C2E-2349-8201-146D8BBCC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69B14246-4350-8045-9BE4-6427D5C4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15B86A-2B0C-0246-9CEF-2AF055306F7D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5DF016-BBD2-F14C-94E7-826C6736B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A554DFD-1ED3-4642-B6F4-240E6399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2295DE8-6FB4-CE40-A365-968A24F3549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E30F78-746A-5C4A-9B67-CC0B2165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ABA3D2-DCC4-774D-ACA7-CCB1B5DE8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9FACB805-9DE7-B44E-8E16-07BFA5DA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C0C50CA5-DC25-A646-AB9B-06AB3EE5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874F51-DBE7-8C4C-BB74-4039897B9326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D4F159-143D-E94C-AFF1-F455A8C3B01E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373C5C-D6B2-7043-9012-D9D1DA4CF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Graphic 62">
              <a:extLst>
                <a:ext uri="{FF2B5EF4-FFF2-40B4-BE49-F238E27FC236}">
                  <a16:creationId xmlns:a16="http://schemas.microsoft.com/office/drawing/2014/main" id="{1C358BE5-AE47-8743-9B29-00AD592E9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AC1961-DE1E-AA4D-B95F-FC58670968DA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24D1BF-7ED0-414B-B43E-5FA47550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13">
              <a:extLst>
                <a:ext uri="{FF2B5EF4-FFF2-40B4-BE49-F238E27FC236}">
                  <a16:creationId xmlns:a16="http://schemas.microsoft.com/office/drawing/2014/main" id="{AAC82BA1-5A08-954E-98F8-D150D33E0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215516B-C839-0147-A5FC-F94B924DE1C1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34EF696-8AC8-2346-A038-0D4AA23C5C2C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B655B47-EBEA-FD48-8B22-F8488BE2766F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8908CA2-0787-CA44-90B1-147A7319CF95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E93318-A78D-7641-A8F6-F82E075016B7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BAA4E8D-0AB8-6D4A-BA97-38040C277ED1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14A43C-9209-5746-8166-52AB59E41994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DDE257-F59E-6740-ADB8-9A4A3ED71EA8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8674F82-6957-8C41-BCC9-4D2F1C92F66F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969E84-2314-E140-AE10-A38361874DB6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A58011-CBE2-B34F-84B3-EFAE6518E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62FF759-1593-294F-8FF9-23E80F4273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9DDC88-9718-574A-9419-A136B0BD8964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7BB46D-35B8-C947-A3D6-D1A8D068E33A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944774-43E9-4045-96CD-27A738443874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AA040E-6988-6446-BF74-2E846E1FC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2B227AE-A0ED-1E4B-979F-CED43A39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D34B76-5026-D042-8C10-01EEAE8984F0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6BF7D6-3337-514E-9EB3-C0C237F7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31691C1B-82AE-8B45-9D8C-50010557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7FDF9-8AC1-AD42-8CD5-AD33742C5737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B39271-2148-8B41-B40B-BAB12D49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5887B49-F90C-E241-AA16-B10135A9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6C0F566-EA6E-A541-9859-8C3B68436E4B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410BDD-6463-EA47-A47C-0F5E97732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aphic 153">
              <a:extLst>
                <a:ext uri="{FF2B5EF4-FFF2-40B4-BE49-F238E27FC236}">
                  <a16:creationId xmlns:a16="http://schemas.microsoft.com/office/drawing/2014/main" id="{A7BB9555-424B-A547-B65D-1EDF9EEDC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EB0FCFC-58E9-FB45-98C2-1138683E935E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14F8865-31DD-F84B-96FC-FDC309F41113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6D9EF19-8626-CA4F-8F71-FF1A9022A386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C13B0B1-2C06-4C4C-ACB7-CEB6A2BC75A3}"/>
              </a:ext>
            </a:extLst>
          </p:cNvPr>
          <p:cNvSpPr txBox="1"/>
          <p:nvPr/>
        </p:nvSpPr>
        <p:spPr>
          <a:xfrm>
            <a:off x="613852" y="757498"/>
            <a:ext cx="1098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change the color, double-click on an icon and choose a new color from the ASPEN palette on the previous slide.</a:t>
            </a: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1CBA7C12-51F3-A640-9B4B-55A4FCB1AF63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14049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200" dirty="0"/>
              <a:t>You may use the icons below for ASPEN webinars.</a:t>
            </a:r>
          </a:p>
          <a:p>
            <a:r>
              <a:rPr lang="en-US" sz="1200" dirty="0"/>
              <a:t>To change the color of an icon, double-click on the icon and choose a new color from the ASPEN palette on the previous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0EC9B-9ADD-DD40-8692-2A8601E61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E7D931-0974-C346-AB2F-8ABE3143B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FE4F2-0501-0544-983E-4F6662857F75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slide to separate different topics or sections you need to cover.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F7403F-E54E-3049-84C3-DBB44EBB5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AD6A5C-4B4F-2943-BAE4-F40CAE577C8D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integrate learning assessment questions into your presentation or at a minimum, include some at the conclusion of your presentation.  </a:t>
            </a:r>
          </a:p>
          <a:p>
            <a:pPr marL="7938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 indent="0"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Learning assessment questions are a great way to engage the audience and help them learn.  </a:t>
            </a:r>
          </a:p>
          <a:p>
            <a:pPr marL="7938" indent="0"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These questions can be used as polling questions. Please notify ASPEN staff if you plan to utilize polling questions.  </a:t>
            </a:r>
            <a:endParaRPr lang="en-US" altLang="en-US" sz="1200" kern="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Numbered text. Current references to support your overall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Cole BR. Cystinosis and cystinuria. In: Jacobson HR, Striker GE, Klahr S, eds. The Principles and Practice of Nephrology. Philadelphia, PA: BC Decker Inc; 1991:396–403.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Davis JT, Allen HD, Powers JD, Cohen DM. Population requirements for capitation planning in pediatric cardiac surgery. Arch </a:t>
            </a:r>
            <a:r>
              <a:rPr lang="en-US" sz="2400" dirty="0" err="1"/>
              <a:t>Pediatr</a:t>
            </a:r>
            <a:r>
              <a:rPr lang="en-US" sz="2400" dirty="0"/>
              <a:t> </a:t>
            </a:r>
            <a:r>
              <a:rPr lang="en-US" sz="2400" dirty="0" err="1"/>
              <a:t>Adolesc</a:t>
            </a:r>
            <a:r>
              <a:rPr lang="en-US" sz="2400" dirty="0"/>
              <a:t> Med. 1996;150:257–259.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D5EF0-E2FC-C845-9E31-68812CA8C2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E514B6-A2D8-D54F-84AC-F8347071317D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4351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REQUIRED SLIDE: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Please compile all your references onto this final References slide. This slide should be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0B52-849D-49BD-B814-AEE52DB9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E867D-3AC7-4D78-8B4E-3696AA7DD9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218928" cy="4127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educational offering was provided to you by ASPEN, supported by an educational grant from [company name].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2CF42-D2E2-464C-988E-CC6EF5F25762}"/>
              </a:ext>
            </a:extLst>
          </p:cNvPr>
          <p:cNvSpPr txBox="1"/>
          <p:nvPr/>
        </p:nvSpPr>
        <p:spPr>
          <a:xfrm>
            <a:off x="4593515" y="2533333"/>
            <a:ext cx="275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URL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Company logo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5CFC75-4B9C-9747-9372-964D62A4D5EF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1"/>
            <a:ext cx="4899574" cy="90412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Use this slide only when we have a sponsor.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</p:spTree>
    <p:extLst>
      <p:ext uri="{BB962C8B-B14F-4D97-AF65-F5344CB8AC3E}">
        <p14:creationId xmlns:p14="http://schemas.microsoft.com/office/powerpoint/2010/main" val="356724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7C1D85-4870-7D4D-B745-0811A11FFFB3}"/>
              </a:ext>
            </a:extLst>
          </p:cNvPr>
          <p:cNvSpPr/>
          <p:nvPr/>
        </p:nvSpPr>
        <p:spPr>
          <a:xfrm>
            <a:off x="1280160" y="3118111"/>
            <a:ext cx="18288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722808"/>
            <a:ext cx="10019330" cy="1513180"/>
          </a:xfrm>
        </p:spPr>
        <p:txBody>
          <a:bodyPr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6298FB-DF97-3240-A6A7-333355270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2270080"/>
            <a:ext cx="10019330" cy="600187"/>
          </a:xfrm>
        </p:spPr>
        <p:txBody>
          <a:bodyPr>
            <a:normAutofit/>
          </a:bodyPr>
          <a:lstStyle/>
          <a:p>
            <a:r>
              <a:rPr lang="en-US" dirty="0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4A828F-AC40-D144-9E7E-1AF93BCCC5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3364992" y="3544309"/>
            <a:ext cx="6412994" cy="12050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of work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D9A0906-2A0C-444C-90DD-8C278EC4A40E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47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title slide if you are creating slides for webinars that are </a:t>
            </a:r>
            <a:r>
              <a:rPr lang="en-US" sz="1200" i="1" dirty="0">
                <a:latin typeface="+mj-lt"/>
                <a:cs typeface="Arial" panose="020B0604020202020204" pitchFamily="34" charset="0"/>
              </a:rPr>
              <a:t>not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part of the Clinical Nutrition Series.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67DBF-707D-6846-B296-589C78B668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E6B2-92B0-DA47-9E53-CC39743D6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313F40-5543-EB44-AC13-24DAED832E12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240356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REQUIRED SLIDE: In order to comply with accreditation guidelines, </a:t>
            </a:r>
            <a:r>
              <a:rPr lang="en-US" altLang="en-US" sz="1200" b="1" kern="0" dirty="0">
                <a:cs typeface="Times New Roman" pitchFamily="18" charset="0"/>
              </a:rPr>
              <a:t>ALL</a:t>
            </a:r>
            <a:r>
              <a:rPr lang="en-US" altLang="en-US" sz="1200" kern="0" dirty="0">
                <a:cs typeface="Times New Roman" pitchFamily="18" charset="0"/>
              </a:rPr>
              <a:t> disclosures/relationships with ineligible companies within the past 24 months must be included.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Please list: 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Name of company and your affiliation with the company.</a:t>
            </a:r>
          </a:p>
          <a:p>
            <a:pPr marL="685800"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Ex:  Acme Company, Speaker’s Bureau; Best Company, Consultant</a:t>
            </a:r>
          </a:p>
          <a:p>
            <a:pPr marL="228600"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If no conflicts, enter:</a:t>
            </a:r>
          </a:p>
          <a:p>
            <a:pPr marL="228600" lvl="0" eaLnBrk="0" fontAlgn="base" hangingPunct="0">
              <a:spcAft>
                <a:spcPts val="600"/>
              </a:spcAft>
              <a:defRPr/>
            </a:pPr>
            <a:r>
              <a:rPr lang="en-US" altLang="en-US" sz="1200" i="1" kern="0" dirty="0">
                <a:cs typeface="Times New Roman" pitchFamily="18" charset="0"/>
              </a:rPr>
              <a:t>No commercial relationships to disclose.  </a:t>
            </a:r>
            <a:endParaRPr lang="en-US" sz="1200" dirty="0"/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7938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Upon completion of this educational activity, the learner will be able to:</a:t>
            </a: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Objective one</a:t>
            </a:r>
            <a:endParaRPr lang="en-US" sz="1000" dirty="0"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Objective two</a:t>
            </a:r>
            <a:endParaRPr lang="en-US" sz="1000" dirty="0">
              <a:ea typeface="Times New Roman" panose="02020603050405020304" pitchFamily="18" charset="0"/>
            </a:endParaRP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Objective three</a:t>
            </a: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en-US" sz="2400" dirty="0">
              <a:ea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5640C3-F70E-7140-B298-42BE0967F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E18DBE-1B1E-0044-BE89-6921494C33A2}"/>
              </a:ext>
            </a:extLst>
          </p:cNvPr>
          <p:cNvSpPr txBox="1">
            <a:spLocks noChangeArrowheads="1"/>
          </p:cNvSpPr>
          <p:nvPr/>
        </p:nvSpPr>
        <p:spPr>
          <a:xfrm>
            <a:off x="6562164" y="0"/>
            <a:ext cx="5482281" cy="97715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REQUIRED SLIDE: Please add at least 3 objectives for your presentation.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200" kern="0" dirty="0">
                <a:cs typeface="Times New Roman" pitchFamily="18" charset="0"/>
              </a:rPr>
              <a:t>For assistance with writing learning objectives, right click on </a:t>
            </a:r>
            <a:r>
              <a:rPr lang="en-US" sz="1200" i="1" dirty="0">
                <a:solidFill>
                  <a:srgbClr val="0070C0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of Learning Objectives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kern="0" dirty="0">
                <a:cs typeface="Times New Roman" pitchFamily="18" charset="0"/>
              </a:rPr>
              <a:t>and then select Open Hyperlink.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A347-6542-3C4C-A0F4-04C8049F8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Please put references on the bottom of the slide and compile them into the final references slide.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Follow the AMA style, abbreviating names of journals according to Index Medicus.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24B4F0-8147-D947-BE46-B87403A20865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-1"/>
            <a:ext cx="4899574" cy="224443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4767502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585901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123193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3583C16-8706-3947-ACC9-B34A0A1938E3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50738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This slide shows you how to change the layout for a slide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marL="7938">
              <a:spcAft>
                <a:spcPts val="600"/>
              </a:spcAft>
            </a:pPr>
            <a:r>
              <a:rPr lang="en-US" sz="1200" b="1" dirty="0">
                <a:solidFill>
                  <a:srgbClr val="C00000"/>
                </a:solidFill>
                <a:cs typeface="Times New Roman" pitchFamily="18" charset="0"/>
              </a:rPr>
              <a:t>Note:  Animations will not show on the webinar platform, but you can mimic animation by using multiple slides and placing each change on a new slide.</a:t>
            </a: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5C0F7D-4890-1844-8631-66D1CF5E7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76" y="2303997"/>
            <a:ext cx="4229569" cy="14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- Female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F24FDD3A-1943-40F7-B486-3AC2727D6F62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17421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required,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– Male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31458" y="1632863"/>
            <a:ext cx="7799215" cy="4723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63286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rgbClr val="FFF2DB"/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rgbClr val="8363AA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1C0D9D3-B477-43D1-8D49-6C58DF8E4AC4}"/>
              </a:ext>
            </a:extLst>
          </p:cNvPr>
          <p:cNvSpPr txBox="1">
            <a:spLocks noChangeArrowheads="1"/>
          </p:cNvSpPr>
          <p:nvPr/>
        </p:nvSpPr>
        <p:spPr>
          <a:xfrm>
            <a:off x="7144871" y="0"/>
            <a:ext cx="4899574" cy="212221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b="1" dirty="0"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200" dirty="0"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references should be compiled into a final References slide at the end of the presentation.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Please follow the AMA style, abbreviating names of journals according to Index Medicus.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SlideTemplate2021">
  <a:themeElements>
    <a:clrScheme name="ASPEN Colors">
      <a:dk1>
        <a:srgbClr val="000000"/>
      </a:dk1>
      <a:lt1>
        <a:srgbClr val="FFFFFF"/>
      </a:lt1>
      <a:dk2>
        <a:srgbClr val="262626"/>
      </a:dk2>
      <a:lt2>
        <a:srgbClr val="CCCCCC"/>
      </a:lt2>
      <a:accent1>
        <a:srgbClr val="002857"/>
      </a:accent1>
      <a:accent2>
        <a:srgbClr val="641F45"/>
      </a:accent2>
      <a:accent3>
        <a:srgbClr val="0A71BA"/>
      </a:accent3>
      <a:accent4>
        <a:srgbClr val="00AC89"/>
      </a:accent4>
      <a:accent5>
        <a:srgbClr val="F57F26"/>
      </a:accent5>
      <a:accent6>
        <a:srgbClr val="542E8E"/>
      </a:accent6>
      <a:hlink>
        <a:srgbClr val="679FD5"/>
      </a:hlink>
      <a:folHlink>
        <a:srgbClr val="836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1772</Words>
  <Application>Microsoft Office PowerPoint</Application>
  <PresentationFormat>Widescreen</PresentationFormat>
  <Paragraphs>232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Apple Symbols</vt:lpstr>
      <vt:lpstr>Arial</vt:lpstr>
      <vt:lpstr>Calibri</vt:lpstr>
      <vt:lpstr>Franklin Gothic Book</vt:lpstr>
      <vt:lpstr>Franklin Gothic Medium</vt:lpstr>
      <vt:lpstr>ASPENSlideTemplate2021</vt:lpstr>
      <vt:lpstr>Title</vt:lpstr>
      <vt:lpstr>Presentation Title</vt:lpstr>
      <vt:lpstr>Disclosure</vt:lpstr>
      <vt:lpstr>Learning Objectives</vt:lpstr>
      <vt:lpstr>Sample Text Slide</vt:lpstr>
      <vt:lpstr>Slide Layouts</vt:lpstr>
      <vt:lpstr>Case Study Template - Female</vt:lpstr>
      <vt:lpstr>Case Study Template – Male </vt:lpstr>
      <vt:lpstr>Sample Diagram</vt:lpstr>
      <vt:lpstr>Table Sample 1</vt:lpstr>
      <vt:lpstr>Table Sample 2</vt:lpstr>
      <vt:lpstr>Table Sample 3</vt:lpstr>
      <vt:lpstr>Color Palette</vt:lpstr>
      <vt:lpstr>Icons</vt:lpstr>
      <vt:lpstr>Section Divider Slide</vt:lpstr>
      <vt:lpstr>Learning Assessment Questions</vt:lpstr>
      <vt:lpstr>References List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Michelle Spangenburg</cp:lastModifiedBy>
  <cp:revision>224</cp:revision>
  <cp:lastPrinted>2018-08-02T11:30:27Z</cp:lastPrinted>
  <dcterms:created xsi:type="dcterms:W3CDTF">2018-06-04T15:56:44Z</dcterms:created>
  <dcterms:modified xsi:type="dcterms:W3CDTF">2022-01-10T18:49:10Z</dcterms:modified>
</cp:coreProperties>
</file>